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48" r:id="rId2"/>
  </p:sldMasterIdLst>
  <p:notesMasterIdLst>
    <p:notesMasterId r:id="rId14"/>
  </p:notesMasterIdLst>
  <p:sldIdLst>
    <p:sldId id="257" r:id="rId3"/>
    <p:sldId id="327" r:id="rId4"/>
    <p:sldId id="323" r:id="rId5"/>
    <p:sldId id="326" r:id="rId6"/>
    <p:sldId id="317" r:id="rId7"/>
    <p:sldId id="329" r:id="rId8"/>
    <p:sldId id="322" r:id="rId9"/>
    <p:sldId id="331" r:id="rId10"/>
    <p:sldId id="332" r:id="rId11"/>
    <p:sldId id="334" r:id="rId12"/>
    <p:sldId id="27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A4C1FD-93C9-3E1B-262C-FFA5D180D0CF}" v="12" dt="2025-03-03T16:47:32.7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jpeg>
</file>

<file path=ppt/media/image3.jpeg>
</file>

<file path=ppt/media/image4.png>
</file>

<file path=ppt/media/image5.png>
</file>

<file path=ppt/media/image6.png>
</file>

<file path=ppt/media/image7.sv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AA7190-2E32-4DC5-9F16-28E624A6C073}" type="datetimeFigureOut">
              <a:t>3/3/2025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54E9E2-57B0-4D27-8C15-32C3C7C7F5A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010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Delete and add logos as needed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C3571E-DE10-9443-B48E-68D6A6280F4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629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Multiscale DE-EE0009347</a:t>
            </a:r>
          </a:p>
          <a:p>
            <a:r>
              <a:rPr lang="en-US"/>
              <a:t>CARES </a:t>
            </a:r>
            <a:r>
              <a:rPr lang="en-US" b="0" i="0">
                <a:solidFill>
                  <a:srgbClr val="282828"/>
                </a:solidFill>
                <a:effectLst/>
                <a:latin typeface="MuseoSans"/>
              </a:rPr>
              <a:t>DE-EE0010418</a:t>
            </a:r>
            <a:endParaRPr lang="en-US"/>
          </a:p>
          <a:p>
            <a:r>
              <a:rPr lang="en-US"/>
              <a:t>Copper Metallization DE-EE0010494</a:t>
            </a:r>
          </a:p>
          <a:p>
            <a:r>
              <a:rPr lang="en-US"/>
              <a:t>Accelerated Screening (SIPS) </a:t>
            </a:r>
            <a:r>
              <a:rPr lang="en-US" b="0" i="0">
                <a:solidFill>
                  <a:srgbClr val="333333"/>
                </a:solidFill>
                <a:effectLst/>
                <a:latin typeface="HelveticaNeue Regular"/>
              </a:rPr>
              <a:t>DE-EE0010250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C3571E-DE10-9443-B48E-68D6A6280F4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142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689881"/>
            <a:ext cx="9144000" cy="939625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754514"/>
            <a:ext cx="9144000" cy="2325486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16240-DAFD-6E4F-A14C-BEA7DF7B00E1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17497436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93" b="33683"/>
          <a:stretch/>
        </p:blipFill>
        <p:spPr>
          <a:xfrm>
            <a:off x="1328736" y="484844"/>
            <a:ext cx="2429560" cy="1031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92117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12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2224" y="6244609"/>
            <a:ext cx="2743200" cy="365125"/>
          </a:xfrm>
        </p:spPr>
        <p:txBody>
          <a:bodyPr/>
          <a:lstStyle/>
          <a:p>
            <a:fld id="{15E16240-DAFD-6E4F-A14C-BEA7DF7B00E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>
            <a:cxnSpLocks/>
          </p:cNvCxnSpPr>
          <p:nvPr userDrawn="1"/>
        </p:nvCxnSpPr>
        <p:spPr>
          <a:xfrm>
            <a:off x="838200" y="966356"/>
            <a:ext cx="105156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53568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16240-DAFD-6E4F-A14C-BEA7DF7B0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18519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16240-DAFD-6E4F-A14C-BEA7DF7B0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39741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16240-DAFD-6E4F-A14C-BEA7DF7B0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328657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16240-DAFD-6E4F-A14C-BEA7DF7B0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018074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16240-DAFD-6E4F-A14C-BEA7DF7B0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027078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16240-DAFD-6E4F-A14C-BEA7DF7B0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7897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16240-DAFD-6E4F-A14C-BEA7DF7B0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771469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16240-DAFD-6E4F-A14C-BEA7DF7B0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60124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16240-DAFD-6E4F-A14C-BEA7DF7B0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72046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12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111827"/>
            <a:ext cx="10515600" cy="506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2224" y="62543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E16240-DAFD-6E4F-A14C-BEA7DF7B00E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73289B-ABDF-C042-8C55-82ED45B51360}"/>
              </a:ext>
            </a:extLst>
          </p:cNvPr>
          <p:cNvSpPr/>
          <p:nvPr userDrawn="1"/>
        </p:nvSpPr>
        <p:spPr>
          <a:xfrm>
            <a:off x="0" y="6567986"/>
            <a:ext cx="12192000" cy="290014"/>
          </a:xfrm>
          <a:prstGeom prst="rect">
            <a:avLst/>
          </a:prstGeom>
          <a:solidFill>
            <a:srgbClr val="FFCA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D0B8B1-A278-4D4C-843E-160314FC7441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6960" y="6087031"/>
            <a:ext cx="571343" cy="770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699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hyperlink" Target="https://www.w3.org/TR/rdf11-concepts/#data-mode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721748"/>
            <a:ext cx="9144000" cy="939625"/>
          </a:xfrm>
        </p:spPr>
        <p:txBody>
          <a:bodyPr/>
          <a:lstStyle/>
          <a:p>
            <a:r>
              <a:rPr lang="en-US" sz="2800"/>
              <a:t>Data Frameworks and Infrastructure RDF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2487" y="2778502"/>
            <a:ext cx="11481485" cy="3014715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r>
              <a:rPr lang="en-US" dirty="0"/>
              <a:t>Brent Thompson</a:t>
            </a:r>
          </a:p>
          <a:p>
            <a:r>
              <a:rPr lang="en-US" sz="1400" baseline="30000" dirty="0"/>
              <a:t>1</a:t>
            </a:r>
            <a:r>
              <a:rPr lang="en-US" sz="1400" dirty="0">
                <a:ea typeface="+mn-lt"/>
                <a:cs typeface="+mn-lt"/>
              </a:rPr>
              <a:t>Florida Solar Energy Center, UCF</a:t>
            </a:r>
            <a:endParaRPr lang="en-US" dirty="0"/>
          </a:p>
          <a:p>
            <a:r>
              <a:rPr lang="en-US" sz="1400" baseline="30000" dirty="0"/>
              <a:t>2</a:t>
            </a:r>
            <a:r>
              <a:rPr lang="en-US" sz="1400" dirty="0"/>
              <a:t>Materials Science and Engineering, College of Engineering and Computer Science, UCF</a:t>
            </a:r>
          </a:p>
          <a:p>
            <a:r>
              <a:rPr lang="en-US" sz="1400" baseline="30000" dirty="0"/>
              <a:t>3</a:t>
            </a:r>
            <a:r>
              <a:rPr lang="en-US" sz="1400" dirty="0"/>
              <a:t>RISES Cluster, Faculty Cluster Initiative, UCF</a:t>
            </a:r>
          </a:p>
          <a:p>
            <a:endParaRPr lang="en-US" sz="180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383AC4C-2927-0042-9B01-0B349F4B0245}"/>
              </a:ext>
            </a:extLst>
          </p:cNvPr>
          <p:cNvCxnSpPr>
            <a:cxnSpLocks/>
          </p:cNvCxnSpPr>
          <p:nvPr/>
        </p:nvCxnSpPr>
        <p:spPr>
          <a:xfrm>
            <a:off x="936522" y="2767212"/>
            <a:ext cx="105156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AF2E4BF-C0FF-F440-AC41-8DCEC15C3F0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7041"/>
          <a:stretch/>
        </p:blipFill>
        <p:spPr>
          <a:xfrm>
            <a:off x="4211061" y="400840"/>
            <a:ext cx="2797562" cy="147019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4" name="Picture 3" descr="A black and white text on a black background&#10;&#10;Description automatically generated">
            <a:extLst>
              <a:ext uri="{FF2B5EF4-FFF2-40B4-BE49-F238E27FC236}">
                <a16:creationId xmlns:a16="http://schemas.microsoft.com/office/drawing/2014/main" id="{73FF2994-41AA-C04B-49AE-E9A212F0E4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7304" y="517568"/>
            <a:ext cx="3778335" cy="921350"/>
          </a:xfrm>
          <a:prstGeom prst="rect">
            <a:avLst/>
          </a:prstGeom>
        </p:spPr>
      </p:pic>
      <p:pic>
        <p:nvPicPr>
          <p:cNvPr id="8" name="Picture 7" descr="A white text on a blue background&#10;&#10;AI-generated content may be incorrect.">
            <a:extLst>
              <a:ext uri="{FF2B5EF4-FFF2-40B4-BE49-F238E27FC236}">
                <a16:creationId xmlns:a16="http://schemas.microsoft.com/office/drawing/2014/main" id="{2DADE3E0-BE47-7236-0898-A327DBAEDC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0560" y="6266163"/>
            <a:ext cx="1936677" cy="591290"/>
          </a:xfrm>
          <a:prstGeom prst="rect">
            <a:avLst/>
          </a:prstGeom>
        </p:spPr>
      </p:pic>
      <p:pic>
        <p:nvPicPr>
          <p:cNvPr id="10" name="Picture 9" descr="A white text on a blue background&#10;&#10;AI-generated content may be incorrect.">
            <a:extLst>
              <a:ext uri="{FF2B5EF4-FFF2-40B4-BE49-F238E27FC236}">
                <a16:creationId xmlns:a16="http://schemas.microsoft.com/office/drawing/2014/main" id="{B3DE5547-D012-01E2-0991-9254C3EA07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111" y="516153"/>
            <a:ext cx="3860211" cy="1188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396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29D6DF-2E47-C2F5-0AAF-D51C08DFD4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25007-3B7D-FCC5-0C28-E554E4A53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>
                <a:latin typeface="Arial"/>
                <a:cs typeface="Arial"/>
              </a:rPr>
              <a:t>SPARQL Protocol &amp; RDF Query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29E11-6B33-C57A-7508-11448B011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1600"/>
          </a:p>
          <a:p>
            <a:endParaRPr lang="en-US" sz="2000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09C749C-2E85-BCB8-89C5-09DDD36950EB}"/>
              </a:ext>
            </a:extLst>
          </p:cNvPr>
          <p:cNvGraphicFramePr>
            <a:graphicFrameLocks noGrp="1"/>
          </p:cNvGraphicFramePr>
          <p:nvPr/>
        </p:nvGraphicFramePr>
        <p:xfrm>
          <a:off x="407772" y="1379837"/>
          <a:ext cx="10780014" cy="484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3338">
                  <a:extLst>
                    <a:ext uri="{9D8B030D-6E8A-4147-A177-3AD203B41FA5}">
                      <a16:colId xmlns:a16="http://schemas.microsoft.com/office/drawing/2014/main" val="881255024"/>
                    </a:ext>
                  </a:extLst>
                </a:gridCol>
                <a:gridCol w="3593338">
                  <a:extLst>
                    <a:ext uri="{9D8B030D-6E8A-4147-A177-3AD203B41FA5}">
                      <a16:colId xmlns:a16="http://schemas.microsoft.com/office/drawing/2014/main" val="236480003"/>
                    </a:ext>
                  </a:extLst>
                </a:gridCol>
                <a:gridCol w="3593338">
                  <a:extLst>
                    <a:ext uri="{9D8B030D-6E8A-4147-A177-3AD203B41FA5}">
                      <a16:colId xmlns:a16="http://schemas.microsoft.com/office/drawing/2014/main" val="10664941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noProof="0" dirty="0">
                          <a:solidFill>
                            <a:srgbClr val="FFFFFF"/>
                          </a:solidFill>
                          <a:latin typeface="Franklin Gothic Book"/>
                        </a:rPr>
                        <a:t>Query Specification</a:t>
                      </a:r>
                    </a:p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Franklin Gothic Book"/>
                        </a:rPr>
                        <a:t>SQL</a:t>
                      </a:r>
                    </a:p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Franklin Gothic Book"/>
                        </a:rPr>
                        <a:t>SPARQL</a:t>
                      </a:r>
                      <a:endParaRPr lang="en-US" sz="1800" b="0" i="0" u="none" strike="noStrike" noProof="0">
                        <a:solidFill>
                          <a:srgbClr val="000000"/>
                        </a:solidFill>
                        <a:latin typeface="Franklin Gothic Book"/>
                      </a:endParaRPr>
                    </a:p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0518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 dirty="0">
                          <a:solidFill>
                            <a:schemeClr val="tx1"/>
                          </a:solidFill>
                          <a:latin typeface="Franklin Gothic Book"/>
                        </a:rPr>
                        <a:t>Advantages 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Franklin Gothic Book"/>
                        </a:rPr>
                        <a:t>Long term relational data query standard, fast returns, low technical overhead, ACID compliance, day to day toolkit.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Franklin Gothic Book"/>
                        </a:rPr>
                        <a:t>Current standard for graph database queries, leverages RDF to enrich data providing context for ML/AI, interoperability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546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noProof="0" dirty="0">
                          <a:solidFill>
                            <a:schemeClr val="tx1"/>
                          </a:solidFill>
                          <a:latin typeface="Franklin Gothic Book"/>
                        </a:rPr>
                        <a:t>Use cases</a:t>
                      </a:r>
                    </a:p>
                    <a:p>
                      <a:pPr lvl="0">
                        <a:buNone/>
                      </a:pP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Franklin Gothic Book"/>
                        </a:rPr>
                        <a:t>Raw data table joins, data cleaning and preprocessing. Local data manipulation, sharing raw data</a:t>
                      </a:r>
                    </a:p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Franklin Gothic Book"/>
                        </a:rPr>
                        <a:t>Complex joins or sematic reasoning on data, knowledge graphs and visualizations, EDA. Unstructured data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0311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Disadvantages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Limited to tables, complex joins become exponentially more complicated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Requires ontologies, defined terms, and </a:t>
                      </a:r>
                      <a:r>
                        <a:rPr lang="en-US" dirty="0" err="1"/>
                        <a:t>ttl</a:t>
                      </a:r>
                      <a:r>
                        <a:rPr lang="en-US" dirty="0"/>
                        <a:t> files.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6128792"/>
                  </a:ext>
                </a:extLst>
              </a:tr>
              <a:tr h="57492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 dirty="0"/>
                        <a:t>Syntax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Consolas"/>
                        </a:rPr>
                        <a:t>SELECT &lt;attribute list&gt;
  FROM &lt;table list&gt;
 WHERE &lt;test expression&gt;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Consolas"/>
                        </a:rPr>
                        <a:t>SELECT &lt;variable list&gt;
 WHERE {&lt;graph pattern&gt;   }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5849568"/>
                  </a:ext>
                </a:extLst>
              </a:tr>
            </a:tbl>
          </a:graphicData>
        </a:graphic>
      </p:graphicFrame>
      <p:pic>
        <p:nvPicPr>
          <p:cNvPr id="6" name="Picture 5" descr="A white text on a blue background&#10;&#10;AI-generated content may be incorrect.">
            <a:extLst>
              <a:ext uri="{FF2B5EF4-FFF2-40B4-BE49-F238E27FC236}">
                <a16:creationId xmlns:a16="http://schemas.microsoft.com/office/drawing/2014/main" id="{80716FF2-19E5-67D1-4F20-B924BE04F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0560" y="6266163"/>
            <a:ext cx="1936677" cy="59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719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587E36-1D86-55FE-A7B5-9322ECEB34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AD06C-694E-EEB3-0808-924B6AC06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you! Any questions?</a:t>
            </a:r>
          </a:p>
        </p:txBody>
      </p:sp>
      <p:pic>
        <p:nvPicPr>
          <p:cNvPr id="5" name="Picture 4" descr="A group of people standing in front of a building&#10;&#10;Description automatically generated">
            <a:extLst>
              <a:ext uri="{FF2B5EF4-FFF2-40B4-BE49-F238E27FC236}">
                <a16:creationId xmlns:a16="http://schemas.microsoft.com/office/drawing/2014/main" id="{FA6E7DAD-BCE2-59D7-4CCA-2D727ABAC3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4216" b="81"/>
          <a:stretch/>
        </p:blipFill>
        <p:spPr>
          <a:xfrm>
            <a:off x="330129" y="1446733"/>
            <a:ext cx="11170046" cy="456855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A51017C-7AE1-9B05-0F7D-ADF8FABA9A7C}"/>
              </a:ext>
            </a:extLst>
          </p:cNvPr>
          <p:cNvSpPr txBox="1"/>
          <p:nvPr/>
        </p:nvSpPr>
        <p:spPr>
          <a:xfrm>
            <a:off x="3666340" y="6003738"/>
            <a:ext cx="3880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UCF Data-Enabled Photovoltaics Team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E22E502-C8B5-4AE8-5517-0668862501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2061" y="-35197"/>
            <a:ext cx="1736941" cy="98662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3" name="Picture 12" descr="A black and white text on a black background&#10;&#10;Description automatically generated">
            <a:extLst>
              <a:ext uri="{FF2B5EF4-FFF2-40B4-BE49-F238E27FC236}">
                <a16:creationId xmlns:a16="http://schemas.microsoft.com/office/drawing/2014/main" id="{0EB4147E-0742-D9D8-6E62-2A852C7DBC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3224" y="167460"/>
            <a:ext cx="1914525" cy="447675"/>
          </a:xfrm>
          <a:prstGeom prst="rect">
            <a:avLst/>
          </a:prstGeom>
        </p:spPr>
      </p:pic>
      <p:pic>
        <p:nvPicPr>
          <p:cNvPr id="4" name="Picture 3" descr="A white text on a blue background&#10;&#10;AI-generated content may be incorrect.">
            <a:extLst>
              <a:ext uri="{FF2B5EF4-FFF2-40B4-BE49-F238E27FC236}">
                <a16:creationId xmlns:a16="http://schemas.microsoft.com/office/drawing/2014/main" id="{EE70F3C1-3BF2-6495-D468-520B0CB52D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00560" y="6266163"/>
            <a:ext cx="1936677" cy="59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475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F5E69A-28E6-7405-13C8-D89005830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9BE88-98B1-1B55-4623-22BF2B970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Resource Description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5E36A-7D84-3C62-766B-F320E7D0A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/>
              <a:t>An RDF graph has two nodes (Subject and Object); with a triple connecting them (Predicate)</a:t>
            </a:r>
            <a:endParaRPr lang="en-US"/>
          </a:p>
          <a:p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8AF4B2E-E821-103F-5CBE-22FC7EE01A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8933" y="1960213"/>
            <a:ext cx="6181725" cy="7830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B9C330C-BA55-1C16-661B-BBB3A3C21148}"/>
              </a:ext>
            </a:extLst>
          </p:cNvPr>
          <p:cNvSpPr txBox="1"/>
          <p:nvPr/>
        </p:nvSpPr>
        <p:spPr>
          <a:xfrm>
            <a:off x="851325" y="5992334"/>
            <a:ext cx="71755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  <a:hlinkClick r:id="rId4"/>
              </a:rPr>
              <a:t>RDF 1.1 Concepts and Abstract Syntax</a:t>
            </a:r>
            <a:endParaRPr lang="en-US">
              <a:ea typeface="+mn-lt"/>
              <a:cs typeface="+mn-lt"/>
            </a:endParaRPr>
          </a:p>
        </p:txBody>
      </p:sp>
      <p:pic>
        <p:nvPicPr>
          <p:cNvPr id="4" name="Picture 3" descr="A close up of a text&#10;&#10;AI-generated content may be incorrect.">
            <a:extLst>
              <a:ext uri="{FF2B5EF4-FFF2-40B4-BE49-F238E27FC236}">
                <a16:creationId xmlns:a16="http://schemas.microsoft.com/office/drawing/2014/main" id="{899848D0-6D1D-FDDC-A79B-0851CAAF2B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701" y="3301414"/>
            <a:ext cx="6576260" cy="2428875"/>
          </a:xfrm>
          <a:prstGeom prst="rect">
            <a:avLst/>
          </a:prstGeom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96F876B-25E7-047B-2304-14D2443B84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5385" y="2513096"/>
            <a:ext cx="4771524" cy="3203407"/>
          </a:xfrm>
          <a:prstGeom prst="rect">
            <a:avLst/>
          </a:prstGeom>
        </p:spPr>
      </p:pic>
      <p:pic>
        <p:nvPicPr>
          <p:cNvPr id="8" name="Picture 7" descr="A white text on a blue background&#10;&#10;AI-generated content may be incorrect.">
            <a:extLst>
              <a:ext uri="{FF2B5EF4-FFF2-40B4-BE49-F238E27FC236}">
                <a16:creationId xmlns:a16="http://schemas.microsoft.com/office/drawing/2014/main" id="{445E409A-4EB5-F4FA-4DC6-752FEB3131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00560" y="6266163"/>
            <a:ext cx="1936677" cy="59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951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2ECF9C-661E-724D-3F04-CC22D90DC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C1B25-3B16-F4B8-2B47-4CD4CE7A7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62754"/>
            <a:ext cx="9144000" cy="1333468"/>
          </a:xfrm>
        </p:spPr>
        <p:txBody>
          <a:bodyPr/>
          <a:lstStyle/>
          <a:p>
            <a:r>
              <a:rPr lang="en-US">
                <a:latin typeface="Arial"/>
                <a:cs typeface="Arial"/>
              </a:rPr>
              <a:t>Shape Expressions (</a:t>
            </a:r>
            <a:r>
              <a:rPr lang="en-US" err="1">
                <a:latin typeface="Arial"/>
                <a:cs typeface="Arial"/>
              </a:rPr>
              <a:t>ShEx</a:t>
            </a:r>
            <a:r>
              <a:rPr lang="en-US">
                <a:latin typeface="Arial"/>
                <a:cs typeface="Arial"/>
              </a:rPr>
              <a:t>)</a:t>
            </a:r>
            <a:endParaRPr lang="en-US"/>
          </a:p>
        </p:txBody>
      </p:sp>
      <p:pic>
        <p:nvPicPr>
          <p:cNvPr id="6" name="Picture 5" descr="A logo with a yellow sun&#10;&#10;AI-generated content may be incorrect.">
            <a:extLst>
              <a:ext uri="{FF2B5EF4-FFF2-40B4-BE49-F238E27FC236}">
                <a16:creationId xmlns:a16="http://schemas.microsoft.com/office/drawing/2014/main" id="{818D166B-78EC-4E55-5801-CFF6AB3E37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041"/>
          <a:stretch/>
        </p:blipFill>
        <p:spPr>
          <a:xfrm>
            <a:off x="4118385" y="483218"/>
            <a:ext cx="2797562" cy="147019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8" name="Picture 7" descr="A black and white text on a black background&#10;&#10;Description automatically generated">
            <a:extLst>
              <a:ext uri="{FF2B5EF4-FFF2-40B4-BE49-F238E27FC236}">
                <a16:creationId xmlns:a16="http://schemas.microsoft.com/office/drawing/2014/main" id="{802A41C3-80CC-D07A-3C96-64B3D78CA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628" y="599946"/>
            <a:ext cx="3778335" cy="921350"/>
          </a:xfrm>
          <a:prstGeom prst="rect">
            <a:avLst/>
          </a:prstGeom>
        </p:spPr>
      </p:pic>
      <p:pic>
        <p:nvPicPr>
          <p:cNvPr id="4" name="Picture 3" descr="A white text on a blue background&#10;&#10;AI-generated content may be incorrect.">
            <a:extLst>
              <a:ext uri="{FF2B5EF4-FFF2-40B4-BE49-F238E27FC236}">
                <a16:creationId xmlns:a16="http://schemas.microsoft.com/office/drawing/2014/main" id="{10C48F53-1603-E488-6001-6BCA78E9F4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0560" y="6266163"/>
            <a:ext cx="1936677" cy="59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915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47587E-8A2D-3DF5-40C9-1B66C7414C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0D7FB-71C6-ECD3-4EC0-073EF010C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Describing RDF Graph Structures with ShEx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FFD99-76E4-8DF8-88D4-EC5FA50F6E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1827"/>
            <a:ext cx="10688781" cy="5065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 err="1"/>
              <a:t>ShEx</a:t>
            </a:r>
            <a:r>
              <a:rPr lang="en-US" sz="2000" dirty="0"/>
              <a:t> focuses on describing the structure of RDF, and what pattern the data should follow. </a:t>
            </a:r>
          </a:p>
          <a:p>
            <a:r>
              <a:rPr lang="en-US" sz="2000" dirty="0"/>
              <a:t>Not a W3C standard but is widely used and has been adapted into other standards. </a:t>
            </a:r>
            <a:endParaRPr lang="en-US"/>
          </a:p>
          <a:p>
            <a:endParaRPr lang="en-US" sz="2000"/>
          </a:p>
          <a:p>
            <a:r>
              <a:rPr lang="en-US" sz="2000" dirty="0"/>
              <a:t>RDF </a:t>
            </a:r>
            <a:r>
              <a:rPr lang="en-US" sz="2000" dirty="0" err="1"/>
              <a:t>ShEx</a:t>
            </a:r>
            <a:r>
              <a:rPr lang="en-US" sz="2000" dirty="0"/>
              <a:t> is nearly synonymous with Table Schema from SQL. Slightly more complex syntax, yet functionally the same.</a:t>
            </a:r>
            <a:endParaRPr lang="en-US"/>
          </a:p>
          <a:p>
            <a:r>
              <a:rPr lang="en-US" sz="2000" dirty="0"/>
              <a:t>Additional context is provided through prefixes and relationships as properties of a 'shape'. </a:t>
            </a:r>
          </a:p>
          <a:p>
            <a:r>
              <a:rPr lang="en-US" sz="2000" dirty="0"/>
              <a:t>Used to validate TTL files by ensuring the data abides by a schema.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5" name="Picture 4" descr="A white text on a blue background&#10;&#10;AI-generated content may be incorrect.">
            <a:extLst>
              <a:ext uri="{FF2B5EF4-FFF2-40B4-BE49-F238E27FC236}">
                <a16:creationId xmlns:a16="http://schemas.microsoft.com/office/drawing/2014/main" id="{24164D80-8766-EA1D-8483-0EB81F213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0560" y="6266163"/>
            <a:ext cx="1936677" cy="59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223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5985C-B681-C01B-55C5-22DB230F8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ShEx</a:t>
            </a:r>
            <a:r>
              <a:rPr lang="en-US"/>
              <a:t> Schema from SQL schema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0E0EAE-0DF9-4E77-0492-B5109D6E9A3D}"/>
              </a:ext>
            </a:extLst>
          </p:cNvPr>
          <p:cNvSpPr txBox="1"/>
          <p:nvPr/>
        </p:nvSpPr>
        <p:spPr>
          <a:xfrm>
            <a:off x="411704" y="1158727"/>
            <a:ext cx="3325715" cy="48013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/>
              <a:t>One to one mapping from SQL column names to </a:t>
            </a:r>
            <a:r>
              <a:rPr lang="en-US" err="1"/>
              <a:t>ShEx</a:t>
            </a:r>
            <a:r>
              <a:rPr lang="en-US"/>
              <a:t> shape property.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Datatypes in SQL translate to datatypes in </a:t>
            </a:r>
            <a:r>
              <a:rPr lang="en-US" err="1"/>
              <a:t>ShEx</a:t>
            </a:r>
            <a:r>
              <a:rPr lang="en-US"/>
              <a:t>. 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Normalizing tables into SQLite directly supports creation of new RDF triples. 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FSEC tables represent domains and datasets, containing real data. 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endParaRPr lang="en-US"/>
          </a:p>
          <a:p>
            <a:pPr marL="285750" indent="-285750">
              <a:buFont typeface="Arial"/>
              <a:buChar char="•"/>
            </a:pPr>
            <a:endParaRPr lang="en-US"/>
          </a:p>
        </p:txBody>
      </p:sp>
      <p:pic>
        <p:nvPicPr>
          <p:cNvPr id="11" name="Picture 10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AAFEAED4-14CE-153F-319D-0DA1EAF204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6125" y="1654495"/>
            <a:ext cx="3063006" cy="401675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B6A3A87-58D9-3F03-94CA-296A40B78BF3}"/>
              </a:ext>
            </a:extLst>
          </p:cNvPr>
          <p:cNvSpPr txBox="1"/>
          <p:nvPr/>
        </p:nvSpPr>
        <p:spPr>
          <a:xfrm>
            <a:off x="8841071" y="5671064"/>
            <a:ext cx="408247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SQLite Module Metadata Schema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8171D0E-6FB5-BEDC-EEB2-BA891EADB1EA}"/>
              </a:ext>
            </a:extLst>
          </p:cNvPr>
          <p:cNvSpPr txBox="1"/>
          <p:nvPr/>
        </p:nvSpPr>
        <p:spPr>
          <a:xfrm>
            <a:off x="4580986" y="6039957"/>
            <a:ext cx="432492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ShEx</a:t>
            </a:r>
            <a:r>
              <a:rPr lang="en-US"/>
              <a:t> Module Metadata Schema</a:t>
            </a:r>
          </a:p>
        </p:txBody>
      </p:sp>
      <p:pic>
        <p:nvPicPr>
          <p:cNvPr id="4" name="Picture 3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CA770548-F77E-3139-7082-D27933719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6155" y="1054443"/>
            <a:ext cx="5021009" cy="5012724"/>
          </a:xfrm>
          <a:prstGeom prst="rect">
            <a:avLst/>
          </a:prstGeom>
        </p:spPr>
      </p:pic>
      <p:pic>
        <p:nvPicPr>
          <p:cNvPr id="5" name="Picture 4" descr="A white text on a blue background&#10;&#10;AI-generated content may be incorrect.">
            <a:extLst>
              <a:ext uri="{FF2B5EF4-FFF2-40B4-BE49-F238E27FC236}">
                <a16:creationId xmlns:a16="http://schemas.microsoft.com/office/drawing/2014/main" id="{19548CAB-1FBA-A7F7-0BE5-F252B62BAB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0560" y="6266163"/>
            <a:ext cx="1936677" cy="59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042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E769B3-75B3-F861-05AF-1C20EBC07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92716-DAFE-99B5-F5A9-2D2988FFC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Using </a:t>
            </a:r>
            <a:r>
              <a:rPr lang="en-US" err="1"/>
              <a:t>ShEx</a:t>
            </a:r>
            <a:r>
              <a:rPr lang="en-US"/>
              <a:t> to create TTL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D000A-AF8C-209F-2A08-F1CA20AEBF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1827"/>
            <a:ext cx="10688781" cy="3319911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000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7" name="Picture 6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731A2E99-4A3C-A3C4-57FF-1B54B2C4D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0801" y="2542633"/>
            <a:ext cx="5491841" cy="2713880"/>
          </a:xfrm>
          <a:prstGeom prst="rect">
            <a:avLst/>
          </a:prstGeom>
        </p:spPr>
      </p:pic>
      <p:pic>
        <p:nvPicPr>
          <p:cNvPr id="8" name="Picture 7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790D8172-027D-1BD6-99D5-FEB5A187F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43" y="1333166"/>
            <a:ext cx="5342165" cy="41943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7A2AA43-A53E-DE21-71A8-D1E3621D369D}"/>
              </a:ext>
            </a:extLst>
          </p:cNvPr>
          <p:cNvSpPr txBox="1"/>
          <p:nvPr/>
        </p:nvSpPr>
        <p:spPr>
          <a:xfrm>
            <a:off x="6073810" y="1178730"/>
            <a:ext cx="528384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/>
              <a:t>Proper MDS3 ontologies and connections need to be added as predicates to map terms correctly. 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Programmatic approaches allow reproducibility and flexibility throughout development.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AD20AA-12D0-84BA-DE53-0126C2BC09D8}"/>
              </a:ext>
            </a:extLst>
          </p:cNvPr>
          <p:cNvSpPr txBox="1"/>
          <p:nvPr/>
        </p:nvSpPr>
        <p:spPr>
          <a:xfrm>
            <a:off x="840232" y="5708430"/>
            <a:ext cx="47898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Translate relational data into Terse RDF triples.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988239-4641-F78C-94C3-6AC6BEAE72C3}"/>
              </a:ext>
            </a:extLst>
          </p:cNvPr>
          <p:cNvSpPr txBox="1"/>
          <p:nvPr/>
        </p:nvSpPr>
        <p:spPr>
          <a:xfrm>
            <a:off x="6367820" y="5708430"/>
            <a:ext cx="46251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Terse RDF Triple Language (Turtle) example</a:t>
            </a:r>
          </a:p>
        </p:txBody>
      </p:sp>
      <p:pic>
        <p:nvPicPr>
          <p:cNvPr id="6" name="Picture 5" descr="A white text on a blue background&#10;&#10;AI-generated content may be incorrect.">
            <a:extLst>
              <a:ext uri="{FF2B5EF4-FFF2-40B4-BE49-F238E27FC236}">
                <a16:creationId xmlns:a16="http://schemas.microsoft.com/office/drawing/2014/main" id="{FF02F577-BB0A-9B8D-797B-CB054D2A3D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0560" y="6266163"/>
            <a:ext cx="1936677" cy="59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695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65A379-5C98-68ED-16AA-3C5D14114E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49A36-11A7-3FEB-315B-54804FAA0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62754"/>
            <a:ext cx="9144000" cy="1333468"/>
          </a:xfrm>
        </p:spPr>
        <p:txBody>
          <a:bodyPr/>
          <a:lstStyle/>
          <a:p>
            <a:r>
              <a:rPr lang="en-US">
                <a:latin typeface="Arial"/>
                <a:cs typeface="Arial"/>
              </a:rPr>
              <a:t>Shapes Constraint Language</a:t>
            </a:r>
            <a:br>
              <a:rPr lang="en-US">
                <a:latin typeface="Arial"/>
                <a:cs typeface="Arial"/>
              </a:rPr>
            </a:br>
            <a:r>
              <a:rPr lang="en-US">
                <a:latin typeface="Arial"/>
                <a:ea typeface="Calibri"/>
                <a:cs typeface="Arial"/>
              </a:rPr>
              <a:t>(SHACL)</a:t>
            </a:r>
          </a:p>
        </p:txBody>
      </p:sp>
      <p:pic>
        <p:nvPicPr>
          <p:cNvPr id="6" name="Picture 5" descr="A logo with a yellow sun&#10;&#10;AI-generated content may be incorrect.">
            <a:extLst>
              <a:ext uri="{FF2B5EF4-FFF2-40B4-BE49-F238E27FC236}">
                <a16:creationId xmlns:a16="http://schemas.microsoft.com/office/drawing/2014/main" id="{C8D680F7-81AD-1647-8F19-538D0AB6C9A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041"/>
          <a:stretch/>
        </p:blipFill>
        <p:spPr>
          <a:xfrm>
            <a:off x="4118385" y="483218"/>
            <a:ext cx="2797562" cy="147019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8" name="Picture 7" descr="A black and white text on a black background&#10;&#10;Description automatically generated">
            <a:extLst>
              <a:ext uri="{FF2B5EF4-FFF2-40B4-BE49-F238E27FC236}">
                <a16:creationId xmlns:a16="http://schemas.microsoft.com/office/drawing/2014/main" id="{0FBF1716-F0DF-F995-3789-617537E07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628" y="599946"/>
            <a:ext cx="3778335" cy="921350"/>
          </a:xfrm>
          <a:prstGeom prst="rect">
            <a:avLst/>
          </a:prstGeom>
        </p:spPr>
      </p:pic>
      <p:pic>
        <p:nvPicPr>
          <p:cNvPr id="4" name="Picture 3" descr="A white text on a blue background&#10;&#10;AI-generated content may be incorrect.">
            <a:extLst>
              <a:ext uri="{FF2B5EF4-FFF2-40B4-BE49-F238E27FC236}">
                <a16:creationId xmlns:a16="http://schemas.microsoft.com/office/drawing/2014/main" id="{FB50D9C3-CCA6-E689-0204-8C30678824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0560" y="6266163"/>
            <a:ext cx="1936677" cy="59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448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8C6EB3-8DBE-E6C9-144B-BAA5ADB582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8F804-30C7-F34F-CD5F-D015FDF7E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Describing RDF Graph Structures with SHACL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DC6E0-593A-7A10-5134-6112BDF88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1827"/>
            <a:ext cx="10688781" cy="5065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/>
              <a:t>W3C Standard RDF Validation Language </a:t>
            </a:r>
          </a:p>
          <a:p>
            <a:r>
              <a:rPr lang="en-US" sz="2000"/>
              <a:t>SHACL focuses on defining constraints on data and enforcing business logic</a:t>
            </a:r>
          </a:p>
          <a:p>
            <a:r>
              <a:rPr lang="en-US" sz="2000"/>
              <a:t>Constraints are enforced verbosely, providing error checking on the data.</a:t>
            </a:r>
          </a:p>
          <a:p>
            <a:r>
              <a:rPr lang="en-US" sz="2000"/>
              <a:t>Main difference from </a:t>
            </a:r>
            <a:r>
              <a:rPr lang="en-US" sz="2000" err="1"/>
              <a:t>ShEx</a:t>
            </a:r>
            <a:r>
              <a:rPr lang="en-US" sz="2000"/>
              <a:t> is that SHACL can enforce business logic and catch bad data.  </a:t>
            </a:r>
          </a:p>
          <a:p>
            <a:endParaRPr lang="en-US" sz="2000"/>
          </a:p>
          <a:p>
            <a:r>
              <a:rPr lang="en-US" sz="2000"/>
              <a:t>Shapes – Structure of the data as it is defined in SHACL. Define properties, nodes, relationships. Expressed in triples with predicate </a:t>
            </a:r>
            <a:r>
              <a:rPr lang="en-US" sz="2000" err="1"/>
              <a:t>sh:shape</a:t>
            </a:r>
            <a:r>
              <a:rPr lang="en-US" sz="2000"/>
              <a:t>.</a:t>
            </a:r>
          </a:p>
          <a:p>
            <a:r>
              <a:rPr lang="en-US" sz="2000"/>
              <a:t>Constraints – Conditions that the data must meet to be valid. Property constraints apply to specific nodes in the graph. Represented by predicate  </a:t>
            </a:r>
            <a:r>
              <a:rPr lang="en-US" sz="2000" err="1"/>
              <a:t>sh:constraint</a:t>
            </a:r>
            <a:r>
              <a:rPr lang="en-US" sz="2000"/>
              <a:t>  </a:t>
            </a:r>
          </a:p>
          <a:p>
            <a:r>
              <a:rPr lang="en-US" sz="2000"/>
              <a:t>Target – Specifies the node that a constraint applies to. Expressed as either a filter or a node type. Expressed in triples with the predicate </a:t>
            </a:r>
            <a:r>
              <a:rPr lang="en-US" sz="2000" err="1"/>
              <a:t>sh:target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5" name="Picture 4" descr="A white text on a blue background&#10;&#10;AI-generated content may be incorrect.">
            <a:extLst>
              <a:ext uri="{FF2B5EF4-FFF2-40B4-BE49-F238E27FC236}">
                <a16:creationId xmlns:a16="http://schemas.microsoft.com/office/drawing/2014/main" id="{71E4BB38-763B-18E7-5328-19F35D64F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0560" y="6266163"/>
            <a:ext cx="1936677" cy="59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255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8C7389-6246-C6D9-F4AF-5D6EE6C7E6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37E28545-8305-1B34-B028-C1BB0F645B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126" y="2300948"/>
            <a:ext cx="4979608" cy="36347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9B423F-DEB7-F679-FD02-FECC1895C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SQL Schema to SHACL Schema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ED60FF-1A45-82C6-8163-039AAD68DAF1}"/>
              </a:ext>
            </a:extLst>
          </p:cNvPr>
          <p:cNvSpPr txBox="1"/>
          <p:nvPr/>
        </p:nvSpPr>
        <p:spPr>
          <a:xfrm>
            <a:off x="746862" y="964027"/>
            <a:ext cx="8964007" cy="12926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/>
              <a:t>Both images together represent a single SHACL TTL file. </a:t>
            </a:r>
          </a:p>
          <a:p>
            <a:pPr marL="285750" indent="-285750">
              <a:buFont typeface="Arial"/>
              <a:buChar char="•"/>
            </a:pPr>
            <a:endParaRPr lang="en-US" sz="2000"/>
          </a:p>
          <a:p>
            <a:pPr marL="285750" indent="-285750">
              <a:buFont typeface="Arial"/>
              <a:buChar char="•"/>
            </a:pPr>
            <a:r>
              <a:rPr lang="en-US" sz="2000"/>
              <a:t>Next steps require connecting MDS3 Ontology files to our real data. </a:t>
            </a:r>
            <a:endParaRPr lang="en-US"/>
          </a:p>
          <a:p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5F0E41-DDBF-9983-D85F-977673BC3530}"/>
              </a:ext>
            </a:extLst>
          </p:cNvPr>
          <p:cNvSpPr txBox="1"/>
          <p:nvPr/>
        </p:nvSpPr>
        <p:spPr>
          <a:xfrm>
            <a:off x="3790664" y="6034634"/>
            <a:ext cx="432492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SHACL Module Metadata Schema</a:t>
            </a:r>
          </a:p>
        </p:txBody>
      </p:sp>
      <p:pic>
        <p:nvPicPr>
          <p:cNvPr id="5" name="Content Placeholder 4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5F8BF657-7726-34B1-474F-739C0F3864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31677" y="2304436"/>
            <a:ext cx="6697545" cy="3627314"/>
          </a:xfrm>
        </p:spPr>
      </p:pic>
      <p:pic>
        <p:nvPicPr>
          <p:cNvPr id="4" name="Picture 3" descr="A white text on a blue background&#10;&#10;AI-generated content may be incorrect.">
            <a:extLst>
              <a:ext uri="{FF2B5EF4-FFF2-40B4-BE49-F238E27FC236}">
                <a16:creationId xmlns:a16="http://schemas.microsoft.com/office/drawing/2014/main" id="{37059D13-8558-DE21-17AA-105D9655E0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0560" y="6266163"/>
            <a:ext cx="1936677" cy="59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287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CF - Davis Research Group" id="{26C8D635-7DEB-EE48-9D05-7240CA4360AF}" vid="{65106F81-BA23-BF4E-88C1-CC60236DA6A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11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office theme</vt:lpstr>
      <vt:lpstr>Office Theme</vt:lpstr>
      <vt:lpstr>Data Frameworks and Infrastructure RDF</vt:lpstr>
      <vt:lpstr>Resource Description Framework</vt:lpstr>
      <vt:lpstr>Shape Expressions (ShEx)</vt:lpstr>
      <vt:lpstr>Describing RDF Graph Structures with ShEx</vt:lpstr>
      <vt:lpstr>ShEx Schema from SQL schema</vt:lpstr>
      <vt:lpstr>Using ShEx to create TTL </vt:lpstr>
      <vt:lpstr>Shapes Constraint Language (SHACL)</vt:lpstr>
      <vt:lpstr>Describing RDF Graph Structures with SHACL</vt:lpstr>
      <vt:lpstr>SQL Schema to SHACL Schema</vt:lpstr>
      <vt:lpstr>SPARQL Protocol &amp; RDF Query Language</vt:lpstr>
      <vt:lpstr>Thank you! 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 </cp:lastModifiedBy>
  <cp:revision>5</cp:revision>
  <dcterms:created xsi:type="dcterms:W3CDTF">2013-07-15T20:26:40Z</dcterms:created>
  <dcterms:modified xsi:type="dcterms:W3CDTF">2025-03-03T16:48:15Z</dcterms:modified>
</cp:coreProperties>
</file>

<file path=docProps/thumbnail.jpeg>
</file>